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300" r:id="rId4"/>
    <p:sldId id="301" r:id="rId5"/>
    <p:sldId id="303" r:id="rId6"/>
    <p:sldId id="302" r:id="rId7"/>
    <p:sldId id="304" r:id="rId8"/>
    <p:sldId id="305" r:id="rId9"/>
    <p:sldId id="306" r:id="rId10"/>
    <p:sldId id="312" r:id="rId11"/>
    <p:sldId id="311" r:id="rId12"/>
    <p:sldId id="295" r:id="rId13"/>
    <p:sldId id="296" r:id="rId14"/>
    <p:sldId id="314" r:id="rId15"/>
    <p:sldId id="297" r:id="rId16"/>
    <p:sldId id="298" r:id="rId17"/>
    <p:sldId id="299" r:id="rId18"/>
    <p:sldId id="313" r:id="rId19"/>
    <p:sldId id="29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8" autoAdjust="0"/>
    <p:restoredTop sz="94619" autoAdjust="0"/>
  </p:normalViewPr>
  <p:slideViewPr>
    <p:cSldViewPr>
      <p:cViewPr varScale="1">
        <p:scale>
          <a:sx n="65" d="100"/>
          <a:sy n="65" d="100"/>
        </p:scale>
        <p:origin x="-129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70ED6-20BD-40AA-B556-0F13D524D84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C0FA9-8E1E-47CE-B60D-59A0A1575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40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4E4-27DF-489C-95E4-33E5B2A9946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4E4-27DF-489C-95E4-33E5B2A9946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4E4-27DF-489C-95E4-33E5B2A9946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4E4-27DF-489C-95E4-33E5B2A9946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4E4-27DF-489C-95E4-33E5B2A9946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4E4-27DF-489C-95E4-33E5B2A9946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4E4-27DF-489C-95E4-33E5B2A9946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4E4-27DF-489C-95E4-33E5B2A9946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4E4-27DF-489C-95E4-33E5B2A9946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4E4-27DF-489C-95E4-33E5B2A9946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4E4-27DF-489C-95E4-33E5B2A9946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4624E4-27DF-489C-95E4-33E5B2A9946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33FFC8-5533-48E4-901B-94363039F76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58166" cy="2012955"/>
          </a:xfrm>
        </p:spPr>
        <p:txBody>
          <a:bodyPr>
            <a:noAutofit/>
          </a:bodyPr>
          <a:lstStyle/>
          <a:p>
            <a:pPr algn="ctr"/>
            <a:r>
              <a:rPr lang="be-BY" sz="4400" dirty="0">
                <a:latin typeface="Times New Roman" pitchFamily="18" charset="0"/>
                <a:cs typeface="Times New Roman" pitchFamily="18" charset="0"/>
              </a:rPr>
              <a:t>Р. Солтангәрәевтың “Тыуған йорт” хикәйәһе буйынса </a:t>
            </a:r>
            <a:r>
              <a:rPr lang="be-BY" sz="4400" dirty="0" smtClean="0">
                <a:latin typeface="Times New Roman" pitchFamily="18" charset="0"/>
                <a:cs typeface="Times New Roman" pitchFamily="18" charset="0"/>
              </a:rPr>
              <a:t>дәрес. 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704088"/>
            <a:ext cx="7935416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ba-RU" dirty="0" smtClean="0"/>
              <a:t>Кроссворд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7514294"/>
              </p:ext>
            </p:extLst>
          </p:nvPr>
        </p:nvGraphicFramePr>
        <p:xfrm>
          <a:off x="1357290" y="1214422"/>
          <a:ext cx="6743456" cy="5429288"/>
        </p:xfrm>
        <a:graphic>
          <a:graphicData uri="http://schemas.openxmlformats.org/drawingml/2006/table">
            <a:tbl>
              <a:tblPr/>
              <a:tblGrid>
                <a:gridCol w="367082"/>
                <a:gridCol w="680608"/>
                <a:gridCol w="693696"/>
                <a:gridCol w="732963"/>
                <a:gridCol w="628253"/>
                <a:gridCol w="732963"/>
                <a:gridCol w="772228"/>
                <a:gridCol w="719874"/>
                <a:gridCol w="622596"/>
                <a:gridCol w="201987"/>
                <a:gridCol w="382926"/>
                <a:gridCol w="208280"/>
              </a:tblGrid>
              <a:tr h="734981">
                <a:tc gridSpan="4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т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п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3"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3901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ө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ҙ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0651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ә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й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9818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ө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н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7401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д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401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г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р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м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у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н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7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ү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р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м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ә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с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е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0651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б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ҙ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784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77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704088"/>
            <a:ext cx="7935416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ba-RU" dirty="0" smtClean="0"/>
              <a:t>Кроссворд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631684"/>
              </p:ext>
            </p:extLst>
          </p:nvPr>
        </p:nvGraphicFramePr>
        <p:xfrm>
          <a:off x="1142976" y="1357298"/>
          <a:ext cx="6743456" cy="4971166"/>
        </p:xfrm>
        <a:graphic>
          <a:graphicData uri="http://schemas.openxmlformats.org/drawingml/2006/table">
            <a:tbl>
              <a:tblPr/>
              <a:tblGrid>
                <a:gridCol w="367082"/>
                <a:gridCol w="680608"/>
                <a:gridCol w="693696"/>
                <a:gridCol w="732963"/>
                <a:gridCol w="628253"/>
                <a:gridCol w="732963"/>
                <a:gridCol w="772228"/>
                <a:gridCol w="719874"/>
                <a:gridCol w="622596"/>
                <a:gridCol w="201987"/>
                <a:gridCol w="382926"/>
                <a:gridCol w="208280"/>
              </a:tblGrid>
              <a:tr h="662581">
                <a:tc gridSpan="4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т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п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3"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384">
                <a:tc gridSpan="3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ҙ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51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ә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й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70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н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598">
                <a:tc gridSpan="3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д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554">
                <a:tc gridSpan="3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р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м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у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н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19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ү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с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е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51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ҙ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272">
                <a:tc gridSpan="3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л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285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a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Рәшит Солтангәрәев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5666" y="1935163"/>
            <a:ext cx="3112667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073519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47248" cy="864096"/>
          </a:xfrm>
        </p:spPr>
        <p:txBody>
          <a:bodyPr/>
          <a:lstStyle/>
          <a:p>
            <a:pPr algn="ctr"/>
            <a:r>
              <a:rPr lang="ba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Яҙыусының биографияһы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302942"/>
          </a:xfrm>
        </p:spPr>
        <p:txBody>
          <a:bodyPr>
            <a:noAutofit/>
          </a:bodyPr>
          <a:lstStyle/>
          <a:p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Рәшит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Ғимран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улы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Солтангәрәев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1935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йылдың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декабрендә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Көйөргәҙе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районының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Таймаҫ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ауылында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тыуған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Урта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мәктәпте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тамамлағас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китапхана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мөдире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колхоздың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комсомол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ойошмаһы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секретары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булып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эшләй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Башҡорт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дәүләт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университетының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тарих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- филология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факультетында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уҡый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«Совет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Башҡортостаны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гәзитендә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Өфө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телевидение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студияһында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— редактор, «Совет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Башҡортостаны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гәзитендә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әҙәбиәт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сәнғәт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бүлеге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мөдире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булып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эшләй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Яҙыусылар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союзының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тәҡдиме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буйынса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Өфөнефть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идаралығында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Өфө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быраулау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эштәре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идаралығында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оҙайлы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ваҡытта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ижади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командировкала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1973—75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йылдарҙа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Мәскәүҙә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СССР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Яҙыусылар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союзының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Юғары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әҙәби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курстарында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уҡый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1979—84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йылдарҙа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Башҡортостан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Яҙыусылар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союзының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йәштәр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менән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эшләү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комиссияһы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председателе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булып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тора.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Артабан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«Ағиҙел» журналының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баш редакторы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урынбаҫары итеп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раҫлана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97636139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864096"/>
          </a:xfrm>
        </p:spPr>
        <p:txBody>
          <a:bodyPr/>
          <a:lstStyle/>
          <a:p>
            <a:pPr algn="ctr"/>
            <a:r>
              <a:rPr lang="ba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Яҙыусының биографияһы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40768"/>
            <a:ext cx="8572560" cy="5374380"/>
          </a:xfrm>
        </p:spPr>
        <p:txBody>
          <a:bodyPr>
            <a:normAutofit fontScale="47500" lnSpcReduction="20000"/>
          </a:bodyPr>
          <a:lstStyle/>
          <a:p>
            <a:r>
              <a:rPr lang="ru-RU" sz="5300" dirty="0" err="1" smtClean="0">
                <a:latin typeface="Times New Roman" pitchFamily="18" charset="0"/>
                <a:cs typeface="Times New Roman" pitchFamily="18" charset="0"/>
              </a:rPr>
              <a:t>Рәшит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Солтангәрәев әҙәби ижад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менән мәктәптә уҡығанда уҡ шөғөлләнә башлай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Тәүге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хикәйәләре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студент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йылдарында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(1957)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донъя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күрә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Хәҙерге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көндә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ун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алты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китаптың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«Теге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донъя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, был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донъя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исемле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драматик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әҫәрҙең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Стәрлетамаҡ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драма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театрында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сәхнәләштерелде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) авторы.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Өс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китабы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урыҫ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телендә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баҫылды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Айырым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әҫәрҙәре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ҡаҙаҡ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украин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, татар,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ҡырғыҙ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сыуаш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ҡарағалпаҡ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яҡут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, ненец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башҡа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телдәрҙә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баҫылып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сыҡты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Ҡиәмәтлек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кейәү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хикәйәһе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буйынса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Казахфильм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студияһында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нәфис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кинофильм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төшөрөлдө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Йылы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ямғыр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Нефтселәр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юлынан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әҫәрҙәре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өсөн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яҙыусы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1978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йылда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Салауат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Юлаев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исемендәге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Дәүләт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премияһына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лайыҡ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булды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нисә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тапҡыр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СССР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РСФСР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яҙыусыларының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съезына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делегат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Башҡортостан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Яҙыусылар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союзы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идараһы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ағзаһы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итеп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һайланды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36139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ba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Бүләктәре.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199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ямғыр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Нефтселәр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юлынан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китаптары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өсөн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1978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йылда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Салауат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Юлаев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исемендәге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дәүләт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премияһы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тапшырыла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2005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йылда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әҙипкә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бюст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ҡуйылған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(авторы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Фәрит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Мөстәҡимов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Рәшит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Солтангәрәев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исемендәге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мәктәп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Көйөргәҙе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районының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Таймаҫ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дөйөм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биреү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мәктәбендә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ижад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кабинеты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асылды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яҙыусының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шәхси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альбомынан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рәсемдәре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китаптары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яҙыу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машинкаһы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костюмы,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сумкалары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шәжәрәһе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башҡа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шәхси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әйберҙәре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алған.мәктәпкә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2004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йылда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бирелә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17725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323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ba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Китаптары.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3438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Тыуған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Хикәйәләр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Өфө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1967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Аҡ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тирәктәр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Хикәйәләр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Өфө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1971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Сәскәләр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бүләк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итегеҙ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Хикәйәләр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1974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ямғыр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Повесть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хикәйәләр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1976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Теплый дождь. Повесть и рассказы. Москва. 1976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Нефтселәр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юлынан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Повесть.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Өфө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1977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Аҡ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умырзая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Повестар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хикәйәләр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Өфө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1980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Тау. Повесть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хикәйәләр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Өфө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1981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«Каменный олень». Повесть и рассказы. Москва. 1982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Беҙҙең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Хикәйәләр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Өфө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1984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Тыуған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яҡҡа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ҡайтыу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Повестар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хикәйәләр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Өфө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1985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йәшәгән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ер. Роман.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Өфө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1988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13682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04088"/>
            <a:ext cx="7931224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ba-RU" dirty="0" smtClean="0">
                <a:latin typeface="Times New Roman" pitchFamily="18" charset="0"/>
                <a:cs typeface="Times New Roman" pitchFamily="18" charset="0"/>
              </a:rPr>
              <a:t>Мәҡәлдәр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72816"/>
            <a:ext cx="7272808" cy="4551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Тарихымды онотмам</a:t>
            </a:r>
            <a:r>
              <a:rPr lang="be-BY" sz="3200" dirty="0">
                <a:latin typeface="Times New Roman" pitchFamily="18" charset="0"/>
                <a:cs typeface="Times New Roman" pitchFamily="18" charset="0"/>
              </a:rPr>
              <a:t>, тамырымдан </a:t>
            </a: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айырылмам.</a:t>
            </a:r>
          </a:p>
          <a:p>
            <a:pPr>
              <a:buNone/>
            </a:pP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Ныҡлы </a:t>
            </a:r>
            <a:r>
              <a:rPr lang="be-BY" sz="3200" dirty="0">
                <a:latin typeface="Times New Roman" pitchFamily="18" charset="0"/>
                <a:cs typeface="Times New Roman" pitchFamily="18" charset="0"/>
              </a:rPr>
              <a:t>ғаилә – ил </a:t>
            </a: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терәге.</a:t>
            </a:r>
          </a:p>
          <a:p>
            <a:pPr>
              <a:buNone/>
            </a:pP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Торған </a:t>
            </a:r>
            <a:r>
              <a:rPr lang="be-BY" sz="3200" dirty="0">
                <a:latin typeface="Times New Roman" pitchFamily="18" charset="0"/>
                <a:cs typeface="Times New Roman" pitchFamily="18" charset="0"/>
              </a:rPr>
              <a:t>ер – яҡын, тыуған ил – </a:t>
            </a: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алтын.</a:t>
            </a:r>
          </a:p>
          <a:p>
            <a:pPr>
              <a:buNone/>
            </a:pP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Мал </a:t>
            </a:r>
            <a:r>
              <a:rPr lang="be-BY" sz="3200" dirty="0">
                <a:latin typeface="Times New Roman" pitchFamily="18" charset="0"/>
                <a:cs typeface="Times New Roman" pitchFamily="18" charset="0"/>
              </a:rPr>
              <a:t>– ашаған еренә, ир тыуған иленә </a:t>
            </a: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ҡайтыр.</a:t>
            </a:r>
          </a:p>
          <a:p>
            <a:pPr>
              <a:buNone/>
            </a:pP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Сит </a:t>
            </a:r>
            <a:r>
              <a:rPr lang="be-BY" sz="3200" dirty="0">
                <a:latin typeface="Times New Roman" pitchFamily="18" charset="0"/>
                <a:cs typeface="Times New Roman" pitchFamily="18" charset="0"/>
              </a:rPr>
              <a:t>илдә солтан булғансы, үҙ илеңдә олтан </a:t>
            </a: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бул.</a:t>
            </a:r>
          </a:p>
          <a:p>
            <a:pPr algn="ctr">
              <a:buNone/>
            </a:pPr>
            <a:endParaRPr lang="be-BY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18903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      Синквейн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e-B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Тыуған </a:t>
            </a: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ер.</a:t>
            </a:r>
          </a:p>
          <a:p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Матур,ғәзиз.</a:t>
            </a:r>
          </a:p>
          <a:p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Саҡыра,һағындыра,туйындыра.</a:t>
            </a:r>
          </a:p>
          <a:p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Һәр кеше үҙ тыуған ерендә бәхетле.</a:t>
            </a:r>
          </a:p>
          <a:p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Төйәк.</a:t>
            </a:r>
          </a:p>
          <a:p>
            <a:endParaRPr lang="be-BY" dirty="0" smtClean="0"/>
          </a:p>
          <a:p>
            <a:pPr algn="ctr">
              <a:buNone/>
            </a:pPr>
            <a:endParaRPr lang="be-BY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4934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Өй эше: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e-BY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Татыу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ғаилә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ил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күрке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Тыу</a:t>
            </a:r>
            <a:r>
              <a:rPr lang="ba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ған ер – алтын бишек»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темаларының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береһенә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инша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шиғыр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йә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ҡобайыр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яҙырға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Маҡсаттар: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Солтангәрәевтың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Тыуған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әҫәренең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йөкмәткеһен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үҙләштереү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ba-RU" dirty="0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ҫәр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тыуған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ергә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халҡыңа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телеңә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атай-әсәйеңә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һөйөү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ихтирам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тәрбиәләү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ғаилә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традицияларын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һаҡлау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3.Иғтибарҙы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хәтерҙе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телмәрҙе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фекерләүҙе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ижади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һәләтте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үҫтереү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704088"/>
            <a:ext cx="7935416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ba-RU" dirty="0" smtClean="0"/>
              <a:t>Кроссворд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3652959"/>
              </p:ext>
            </p:extLst>
          </p:nvPr>
        </p:nvGraphicFramePr>
        <p:xfrm>
          <a:off x="928662" y="1285860"/>
          <a:ext cx="7327924" cy="4940665"/>
        </p:xfrm>
        <a:graphic>
          <a:graphicData uri="http://schemas.openxmlformats.org/drawingml/2006/table">
            <a:tbl>
              <a:tblPr/>
              <a:tblGrid>
                <a:gridCol w="416560"/>
                <a:gridCol w="680608"/>
                <a:gridCol w="693696"/>
                <a:gridCol w="732963"/>
                <a:gridCol w="628253"/>
                <a:gridCol w="732963"/>
                <a:gridCol w="772228"/>
                <a:gridCol w="719874"/>
                <a:gridCol w="622596"/>
                <a:gridCol w="201987"/>
                <a:gridCol w="382926"/>
                <a:gridCol w="743270"/>
              </a:tblGrid>
              <a:tr h="666407">
                <a:tc gridSpan="4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т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п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423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274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721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864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663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274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941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3486397"/>
              </p:ext>
            </p:extLst>
          </p:nvPr>
        </p:nvGraphicFramePr>
        <p:xfrm>
          <a:off x="10467833" y="1856096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68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704088"/>
            <a:ext cx="7935416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ba-RU" dirty="0" smtClean="0"/>
              <a:t>Кроссворд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4222654"/>
              </p:ext>
            </p:extLst>
          </p:nvPr>
        </p:nvGraphicFramePr>
        <p:xfrm>
          <a:off x="1214414" y="1357298"/>
          <a:ext cx="6743456" cy="4971166"/>
        </p:xfrm>
        <a:graphic>
          <a:graphicData uri="http://schemas.openxmlformats.org/drawingml/2006/table">
            <a:tbl>
              <a:tblPr/>
              <a:tblGrid>
                <a:gridCol w="367082"/>
                <a:gridCol w="680608"/>
                <a:gridCol w="693696"/>
                <a:gridCol w="732963"/>
                <a:gridCol w="628253"/>
                <a:gridCol w="732963"/>
                <a:gridCol w="772228"/>
                <a:gridCol w="719874"/>
                <a:gridCol w="622596"/>
                <a:gridCol w="201987"/>
                <a:gridCol w="382926"/>
                <a:gridCol w="208280"/>
              </a:tblGrid>
              <a:tr h="662581">
                <a:tc gridSpan="4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т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п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3"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384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ө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ҙ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51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70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598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554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19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51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272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31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704088"/>
            <a:ext cx="7935416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ba-RU" dirty="0" smtClean="0"/>
              <a:t>Кроссворд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4484277"/>
              </p:ext>
            </p:extLst>
          </p:nvPr>
        </p:nvGraphicFramePr>
        <p:xfrm>
          <a:off x="1285852" y="1357298"/>
          <a:ext cx="6743456" cy="4915278"/>
        </p:xfrm>
        <a:graphic>
          <a:graphicData uri="http://schemas.openxmlformats.org/drawingml/2006/table">
            <a:tbl>
              <a:tblPr/>
              <a:tblGrid>
                <a:gridCol w="367082"/>
                <a:gridCol w="680608"/>
                <a:gridCol w="693696"/>
                <a:gridCol w="732963"/>
                <a:gridCol w="628253"/>
                <a:gridCol w="732963"/>
                <a:gridCol w="772228"/>
                <a:gridCol w="719874"/>
                <a:gridCol w="622596"/>
                <a:gridCol w="201987"/>
                <a:gridCol w="382926"/>
                <a:gridCol w="208280"/>
              </a:tblGrid>
              <a:tr h="662581">
                <a:tc gridSpan="4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т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п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3"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384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ө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ҙ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51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ә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й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70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598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554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19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51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272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77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704088"/>
            <a:ext cx="7935416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ba-RU" dirty="0" smtClean="0"/>
              <a:t>Кроссворд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4186223"/>
              </p:ext>
            </p:extLst>
          </p:nvPr>
        </p:nvGraphicFramePr>
        <p:xfrm>
          <a:off x="1285852" y="1428736"/>
          <a:ext cx="6743456" cy="4971166"/>
        </p:xfrm>
        <a:graphic>
          <a:graphicData uri="http://schemas.openxmlformats.org/drawingml/2006/table">
            <a:tbl>
              <a:tblPr/>
              <a:tblGrid>
                <a:gridCol w="367082"/>
                <a:gridCol w="680608"/>
                <a:gridCol w="693696"/>
                <a:gridCol w="732963"/>
                <a:gridCol w="628253"/>
                <a:gridCol w="732963"/>
                <a:gridCol w="772228"/>
                <a:gridCol w="719874"/>
                <a:gridCol w="622596"/>
                <a:gridCol w="201987"/>
                <a:gridCol w="382926"/>
                <a:gridCol w="208280"/>
              </a:tblGrid>
              <a:tr h="662581">
                <a:tc gridSpan="4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т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п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3"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384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ө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ҙ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51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ә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й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70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ө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н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598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554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19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51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272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117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704088"/>
            <a:ext cx="7935416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ba-RU" dirty="0" smtClean="0"/>
              <a:t>Кроссворд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3280282"/>
              </p:ext>
            </p:extLst>
          </p:nvPr>
        </p:nvGraphicFramePr>
        <p:xfrm>
          <a:off x="1357290" y="1285860"/>
          <a:ext cx="6743456" cy="4971166"/>
        </p:xfrm>
        <a:graphic>
          <a:graphicData uri="http://schemas.openxmlformats.org/drawingml/2006/table">
            <a:tbl>
              <a:tblPr/>
              <a:tblGrid>
                <a:gridCol w="367082"/>
                <a:gridCol w="680608"/>
                <a:gridCol w="693696"/>
                <a:gridCol w="732963"/>
                <a:gridCol w="628253"/>
                <a:gridCol w="732963"/>
                <a:gridCol w="772228"/>
                <a:gridCol w="719874"/>
                <a:gridCol w="622596"/>
                <a:gridCol w="201987"/>
                <a:gridCol w="382926"/>
                <a:gridCol w="208280"/>
              </a:tblGrid>
              <a:tr h="662581">
                <a:tc gridSpan="4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т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п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3"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384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ө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ҙ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51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ә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й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70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ө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н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598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д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554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19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51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272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60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704088"/>
            <a:ext cx="7935416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ba-RU" dirty="0" smtClean="0"/>
              <a:t>Кроссворд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5866608"/>
              </p:ext>
            </p:extLst>
          </p:nvPr>
        </p:nvGraphicFramePr>
        <p:xfrm>
          <a:off x="1285852" y="1357298"/>
          <a:ext cx="6743456" cy="4971166"/>
        </p:xfrm>
        <a:graphic>
          <a:graphicData uri="http://schemas.openxmlformats.org/drawingml/2006/table">
            <a:tbl>
              <a:tblPr/>
              <a:tblGrid>
                <a:gridCol w="367082"/>
                <a:gridCol w="680608"/>
                <a:gridCol w="693696"/>
                <a:gridCol w="732963"/>
                <a:gridCol w="628253"/>
                <a:gridCol w="732963"/>
                <a:gridCol w="772228"/>
                <a:gridCol w="719874"/>
                <a:gridCol w="622596"/>
                <a:gridCol w="201987"/>
                <a:gridCol w="382926"/>
                <a:gridCol w="208280"/>
              </a:tblGrid>
              <a:tr h="662581">
                <a:tc gridSpan="4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т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п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3"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384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ө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ҙ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51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ә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й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70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ө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н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598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д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554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г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р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м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у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н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19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51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272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9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704088"/>
            <a:ext cx="7935416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ba-RU" dirty="0" smtClean="0"/>
              <a:t>Кроссворд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1816803"/>
              </p:ext>
            </p:extLst>
          </p:nvPr>
        </p:nvGraphicFramePr>
        <p:xfrm>
          <a:off x="1357290" y="1357298"/>
          <a:ext cx="6743456" cy="4971166"/>
        </p:xfrm>
        <a:graphic>
          <a:graphicData uri="http://schemas.openxmlformats.org/drawingml/2006/table">
            <a:tbl>
              <a:tblPr/>
              <a:tblGrid>
                <a:gridCol w="367082"/>
                <a:gridCol w="680608"/>
                <a:gridCol w="693696"/>
                <a:gridCol w="732963"/>
                <a:gridCol w="628253"/>
                <a:gridCol w="732963"/>
                <a:gridCol w="772228"/>
                <a:gridCol w="719874"/>
                <a:gridCol w="622596"/>
                <a:gridCol w="201987"/>
                <a:gridCol w="382926"/>
                <a:gridCol w="208280"/>
              </a:tblGrid>
              <a:tr h="662581">
                <a:tc gridSpan="4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т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п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3"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384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ө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ҙ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51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ә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й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70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ө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н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598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д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554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г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р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м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у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н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19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ү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р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м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rgbClr val="C00000"/>
                          </a:solidFill>
                        </a:rPr>
                        <a:t>ә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с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a-RU" sz="2800" dirty="0" smtClean="0">
                          <a:solidFill>
                            <a:schemeClr val="tx2"/>
                          </a:solidFill>
                        </a:rPr>
                        <a:t>е</a:t>
                      </a:r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513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272"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380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497</TotalTime>
  <Words>786</Words>
  <Application>Microsoft Office PowerPoint</Application>
  <PresentationFormat>Экран (4:3)</PresentationFormat>
  <Paragraphs>248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Р. Солтангәрәевтың “Тыуған йорт” хикәйәһе буйынса дәрес.  </vt:lpstr>
      <vt:lpstr>Маҡсаттар: 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Рәшит Солтангәрәев</vt:lpstr>
      <vt:lpstr>Яҙыусының биографияһы</vt:lpstr>
      <vt:lpstr>Яҙыусының биографияһы</vt:lpstr>
      <vt:lpstr>Бүләктәре.</vt:lpstr>
      <vt:lpstr>Китаптары.</vt:lpstr>
      <vt:lpstr>      Мәҡәлдәр</vt:lpstr>
      <vt:lpstr>      Синквейн</vt:lpstr>
      <vt:lpstr>    Өй эше: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“Башҡорт   милли  аштары”, Ҡылымдың  үткән  заман формаһы. </dc:title>
  <dc:creator>ДИЛЯ</dc:creator>
  <cp:lastModifiedBy>Учитель</cp:lastModifiedBy>
  <cp:revision>57</cp:revision>
  <dcterms:created xsi:type="dcterms:W3CDTF">2012-04-18T01:32:51Z</dcterms:created>
  <dcterms:modified xsi:type="dcterms:W3CDTF">2020-02-20T06:22:28Z</dcterms:modified>
</cp:coreProperties>
</file>